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6" r:id="rId2"/>
  </p:sldMasterIdLst>
  <p:notesMasterIdLst>
    <p:notesMasterId r:id="rId15"/>
  </p:notesMasterIdLst>
  <p:sldIdLst>
    <p:sldId id="270" r:id="rId3"/>
    <p:sldId id="311" r:id="rId4"/>
    <p:sldId id="313" r:id="rId5"/>
    <p:sldId id="322" r:id="rId6"/>
    <p:sldId id="323" r:id="rId7"/>
    <p:sldId id="315" r:id="rId8"/>
    <p:sldId id="316" r:id="rId9"/>
    <p:sldId id="318" r:id="rId10"/>
    <p:sldId id="319" r:id="rId11"/>
    <p:sldId id="320" r:id="rId12"/>
    <p:sldId id="321" r:id="rId13"/>
    <p:sldId id="279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Manrope" panose="020B0604020202020204" charset="0"/>
      <p:regular r:id="rId17"/>
      <p:bold r:id="rId18"/>
      <p:italic r:id="rId19"/>
      <p:boldItalic r:id="rId2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C53"/>
    <a:srgbClr val="E3E6EB"/>
    <a:srgbClr val="F3F3F3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0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79087-06BC-4846-8075-99F175278924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A81B-9F42-43D8-AC40-3D22F61B5349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ED26-327D-46CF-AC86-309E520C5319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BC5D-6045-4B30-AC08-F07A23CB8A00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2391-20C5-43F1-9C67-EA294DDAA5B0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1A91F-4D5A-4FCA-9ACC-19B0D20752BB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F4BF-98A6-47C1-B67C-9B7FD254EC5E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7A7C-C455-4D18-B626-6D8716A03C52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12B3-A24B-4CEC-BEDE-3238D9786273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FBA4-A8F8-430F-81BC-97093F7D1EB6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F51A2-547F-468F-86BE-81D5813631B1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791D-004C-4042-9E42-AE5596EA986A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FDE2-2AE8-4B16-AA2B-885D854F5392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BD9-9B61-44E2-8710-9FE19EE74CE1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7587-D816-4137-96FE-D3AC0251E137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82207B-0F7A-4EA0-A81E-7849CE893C18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31DC3A-B058-4F4B-840A-CA8BF920460F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Via</a:t>
            </a:r>
          </a:p>
          <a:p>
            <a:pPr lvl="0"/>
            <a:r>
              <a:rPr lang="it-IT" dirty="0"/>
              <a:t>T</a:t>
            </a:r>
          </a:p>
          <a:p>
            <a:pPr lvl="0"/>
            <a:r>
              <a:rPr lang="it-IT" dirty="0"/>
              <a:t>@ </a:t>
            </a:r>
          </a:p>
          <a:p>
            <a:pPr lvl="0"/>
            <a:r>
              <a:rPr lang="it-IT" dirty="0" err="1"/>
              <a:t>wwww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17515AB-8CBA-4526-8637-4BA0E0664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8C88A-395D-478A-AF8B-83F98B1CBEFE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DD7318-9882-4225-9B27-1DB17B3D374E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DD36-5A30-49DB-B42D-7D5A0FEDD725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2DA2-7786-4B02-A38D-4DEF20DDC294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D83998-590D-466C-8A0D-4799B9EEF533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0.09903" TargetMode="Externa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75" y="2649542"/>
            <a:ext cx="10297220" cy="1979441"/>
          </a:xfrm>
        </p:spPr>
        <p:txBody>
          <a:bodyPr/>
          <a:lstStyle/>
          <a:p>
            <a:r>
              <a:rPr lang="it-IT" sz="4800" dirty="0"/>
              <a:t>Nifty50  forecasting and trading strategies</a:t>
            </a: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3375" y="4871827"/>
            <a:ext cx="5652253" cy="318490"/>
          </a:xfrm>
        </p:spPr>
        <p:txBody>
          <a:bodyPr/>
          <a:lstStyle/>
          <a:p>
            <a:r>
              <a:rPr lang="it-IT" sz="1400" dirty="0"/>
              <a:t>Barbieri Claudio,  </a:t>
            </a:r>
            <a:r>
              <a:rPr lang="it-IT" sz="1400" dirty="0" err="1"/>
              <a:t>Delera</a:t>
            </a:r>
            <a:r>
              <a:rPr lang="it-IT" sz="1400" dirty="0"/>
              <a:t> Giacomo,  </a:t>
            </a:r>
            <a:r>
              <a:rPr lang="it-IT" sz="1400" dirty="0" err="1"/>
              <a:t>Huser</a:t>
            </a:r>
            <a:r>
              <a:rPr lang="it-IT" sz="1400" dirty="0"/>
              <a:t>  Cyril,  Howe Alessandro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81814448-AF81-2B6E-A973-E920A76E0E4D}"/>
              </a:ext>
            </a:extLst>
          </p:cNvPr>
          <p:cNvSpPr txBox="1">
            <a:spLocks/>
          </p:cNvSpPr>
          <p:nvPr/>
        </p:nvSpPr>
        <p:spPr>
          <a:xfrm>
            <a:off x="586042" y="625815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TA: Sala Edoardo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62482A93-8E66-7059-921D-45BAF8B835EC}"/>
              </a:ext>
            </a:extLst>
          </p:cNvPr>
          <p:cNvSpPr txBox="1">
            <a:spLocks/>
          </p:cNvSpPr>
          <p:nvPr/>
        </p:nvSpPr>
        <p:spPr>
          <a:xfrm>
            <a:off x="586042" y="562117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Econometrics</a:t>
            </a:r>
            <a:r>
              <a:rPr lang="it-IT" sz="1400" dirty="0"/>
              <a:t> project 2024/2025</a:t>
            </a:r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3F033153-BD64-BA9D-9462-440FCC3A6A86}"/>
              </a:ext>
            </a:extLst>
          </p:cNvPr>
          <p:cNvSpPr txBox="1">
            <a:spLocks/>
          </p:cNvSpPr>
          <p:nvPr/>
        </p:nvSpPr>
        <p:spPr>
          <a:xfrm>
            <a:off x="593376" y="593966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Lecturer</a:t>
            </a:r>
            <a:r>
              <a:rPr lang="it-IT" sz="1400" dirty="0"/>
              <a:t>: Azzone Michele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A9B3DE3D-59DD-1AC6-021F-D75427938DD3}"/>
              </a:ext>
            </a:extLst>
          </p:cNvPr>
          <p:cNvSpPr txBox="1">
            <a:spLocks/>
          </p:cNvSpPr>
          <p:nvPr/>
        </p:nvSpPr>
        <p:spPr>
          <a:xfrm>
            <a:off x="586042" y="4930209"/>
            <a:ext cx="8712337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54532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F403-DC7B-78B6-EBF3-F424C86D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01A46-DB0B-B5C9-90FB-8FED6D65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052C1-232A-4A5F-8FBA-62D2994F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A6690-8046-C57C-9DE3-5858ED26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10</a:t>
            </a:fld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70F196-649D-2356-DF8D-FE396D18B3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96805" y="2060574"/>
            <a:ext cx="6120000" cy="316366"/>
          </a:xfrm>
        </p:spPr>
        <p:txBody>
          <a:bodyPr/>
          <a:lstStyle/>
          <a:p>
            <a:r>
              <a:rPr lang="en-US" sz="1800" dirty="0"/>
              <a:t>Wrapping up: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10749D-965A-9671-0779-9CC00CBA08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96805" y="2454718"/>
            <a:ext cx="9198390" cy="3027737"/>
          </a:xfrm>
        </p:spPr>
        <p:txBody>
          <a:bodyPr>
            <a:no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sz="1800" b="1" dirty="0"/>
              <a:t>Linear model </a:t>
            </a:r>
            <a:r>
              <a:rPr lang="en-US" sz="1800" dirty="0"/>
              <a:t>using technical indicators offers good prediction for </a:t>
            </a:r>
            <a:r>
              <a:rPr lang="en-US" sz="1800" i="1" dirty="0"/>
              <a:t>whole-day</a:t>
            </a:r>
            <a:r>
              <a:rPr lang="en-US" sz="1800" dirty="0"/>
              <a:t> trading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LSTM</a:t>
            </a:r>
            <a:r>
              <a:rPr lang="en-US" sz="1800" dirty="0"/>
              <a:t> with </a:t>
            </a:r>
            <a:r>
              <a:rPr lang="en-US" sz="1800" i="1" dirty="0"/>
              <a:t>log return </a:t>
            </a:r>
            <a:r>
              <a:rPr lang="en-US" sz="1800" dirty="0"/>
              <a:t>cannot generate profit with the used strategy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VAR</a:t>
            </a:r>
            <a:r>
              <a:rPr lang="en-US" sz="1800" dirty="0"/>
              <a:t> on the OHLC exhibits strong performance when targeting </a:t>
            </a:r>
            <a:r>
              <a:rPr lang="en-US" sz="1800" i="1" dirty="0"/>
              <a:t>intraday</a:t>
            </a:r>
            <a:r>
              <a:rPr lang="en-US" sz="1800" dirty="0"/>
              <a:t> returns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GARCH </a:t>
            </a:r>
            <a:r>
              <a:rPr lang="en-US" sz="1800" dirty="0"/>
              <a:t>leverages </a:t>
            </a:r>
            <a:r>
              <a:rPr lang="en-US" sz="1800" i="1" dirty="0"/>
              <a:t>probabilistic</a:t>
            </a:r>
            <a:r>
              <a:rPr lang="en-US" sz="1800" dirty="0"/>
              <a:t> strategies to achieve positive results</a:t>
            </a:r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10" name="Content Placeholder 9" descr="Checklist with solid fill">
            <a:extLst>
              <a:ext uri="{FF2B5EF4-FFF2-40B4-BE49-F238E27FC236}">
                <a16:creationId xmlns:a16="http://schemas.microsoft.com/office/drawing/2014/main" id="{31E12401-88D5-8B10-AAD7-3A9F7D790EE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750" y="1919646"/>
            <a:ext cx="598222" cy="598222"/>
          </a:xfrm>
        </p:spPr>
      </p:pic>
    </p:spTree>
    <p:extLst>
      <p:ext uri="{BB962C8B-B14F-4D97-AF65-F5344CB8AC3E}">
        <p14:creationId xmlns:p14="http://schemas.microsoft.com/office/powerpoint/2010/main" val="135027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FCF1-15CF-915F-CA4D-B8156700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8B088-445D-420B-423B-36675031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2307A-6CB0-CBE4-77F6-3353E4BA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81A1-C6BA-E243-0EAB-53E7802F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11</a:t>
            </a:fld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43AB98-98EF-A5B5-B84D-C1CE504E8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1513568"/>
            <a:ext cx="11601224" cy="4429125"/>
          </a:xfrm>
        </p:spPr>
        <p:txBody>
          <a:bodyPr/>
          <a:lstStyle/>
          <a:p>
            <a:r>
              <a:rPr lang="en-US" dirty="0"/>
              <a:t>[1] Zahra </a:t>
            </a:r>
            <a:r>
              <a:rPr lang="en-US" dirty="0" err="1"/>
              <a:t>Fathali</a:t>
            </a:r>
            <a:r>
              <a:rPr lang="en-US" dirty="0"/>
              <a:t>, Zahra Kodia </a:t>
            </a:r>
            <a:r>
              <a:rPr lang="en-US" dirty="0" err="1"/>
              <a:t>Aouina</a:t>
            </a:r>
            <a:r>
              <a:rPr lang="en-US" dirty="0"/>
              <a:t>, and </a:t>
            </a:r>
            <a:r>
              <a:rPr lang="en-US" dirty="0" err="1"/>
              <a:t>Lamjed</a:t>
            </a:r>
            <a:r>
              <a:rPr lang="en-US" dirty="0"/>
              <a:t> Ben Said. “Stock Market Prediction of NIFTY 50 Index Applying Machine Learning Techniques”. In: Applied Artificial Intelligence 36 (2022). </a:t>
            </a:r>
            <a:r>
              <a:rPr lang="en-US" dirty="0" err="1"/>
              <a:t>doi</a:t>
            </a:r>
            <a:r>
              <a:rPr lang="en-US" dirty="0"/>
              <a:t>: 10. 1080/08839514.2022.2111134. url: https://www.researchgate.net/publication/363632317_ Stock_Market_Prediction_of_NIFTY_50_Index_Applying_Machine_Learning_Techniques.</a:t>
            </a:r>
          </a:p>
          <a:p>
            <a:endParaRPr lang="en-US" dirty="0"/>
          </a:p>
          <a:p>
            <a:r>
              <a:rPr lang="en-US" dirty="0"/>
              <a:t>[2] Gang Ji et al. “An adaptive feature selection schema using improved technical indicators for predicting stock price movements”. In: Expert Systems with Applications 200 (2022), p. 116941. </a:t>
            </a:r>
            <a:r>
              <a:rPr lang="en-US" dirty="0" err="1"/>
              <a:t>issn</a:t>
            </a:r>
            <a:r>
              <a:rPr lang="en-US" dirty="0"/>
              <a:t>: 0957- 4174. </a:t>
            </a:r>
            <a:r>
              <a:rPr lang="en-US" dirty="0" err="1"/>
              <a:t>doi</a:t>
            </a:r>
            <a:r>
              <a:rPr lang="en-US" dirty="0"/>
              <a:t>: https://doi.org/10.1016/j.eswa.2022.116941. url: https://www.sciencedirect. com/science/article/</a:t>
            </a:r>
            <a:r>
              <a:rPr lang="en-US" dirty="0" err="1"/>
              <a:t>pii</a:t>
            </a:r>
            <a:r>
              <a:rPr lang="en-US" dirty="0"/>
              <a:t>/S0957417422003712.</a:t>
            </a:r>
          </a:p>
          <a:p>
            <a:endParaRPr lang="en-US" dirty="0"/>
          </a:p>
          <a:p>
            <a:r>
              <a:rPr lang="en-US" dirty="0"/>
              <a:t> [3] Fatemeh Moodi, Amir </a:t>
            </a:r>
            <a:r>
              <a:rPr lang="en-US" dirty="0" err="1"/>
              <a:t>Jahangard</a:t>
            </a:r>
            <a:r>
              <a:rPr lang="en-US" dirty="0"/>
              <a:t>-Rafsanjani, and Sajad </a:t>
            </a:r>
            <a:r>
              <a:rPr lang="en-US" dirty="0" err="1"/>
              <a:t>Zarifzadeh</a:t>
            </a:r>
            <a:r>
              <a:rPr lang="en-US" dirty="0"/>
              <a:t>. Feature selection and regression methods for stock price prediction using technical indicators. 2023. </a:t>
            </a:r>
            <a:r>
              <a:rPr lang="en-US" dirty="0" err="1"/>
              <a:t>arXiv</a:t>
            </a:r>
            <a:r>
              <a:rPr lang="en-US" dirty="0"/>
              <a:t>: 2310.09903 [q-fin.ST]. url: </a:t>
            </a:r>
            <a:r>
              <a:rPr lang="en-US" dirty="0">
                <a:hlinkClick r:id="rId2"/>
              </a:rPr>
              <a:t>https://arxiv.org/abs/2310.09903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[4] Huiwen Wang, Wenyang Huang, and Shanshan Wang. Forecasting open-high-low-close data contained in candlestick chart. 2021. </a:t>
            </a:r>
            <a:r>
              <a:rPr lang="en-US" dirty="0" err="1"/>
              <a:t>arXiv</a:t>
            </a:r>
            <a:r>
              <a:rPr lang="en-US" dirty="0"/>
              <a:t>: 2104.00581 [</a:t>
            </a:r>
            <a:r>
              <a:rPr lang="en-US" dirty="0" err="1"/>
              <a:t>econ.EM</a:t>
            </a:r>
            <a:r>
              <a:rPr lang="en-US" dirty="0"/>
              <a:t>]. url: https://arxiv.org/abs/ 2104.00581.</a:t>
            </a:r>
          </a:p>
        </p:txBody>
      </p:sp>
    </p:spTree>
    <p:extLst>
      <p:ext uri="{BB962C8B-B14F-4D97-AF65-F5344CB8AC3E}">
        <p14:creationId xmlns:p14="http://schemas.microsoft.com/office/powerpoint/2010/main" val="12742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E4F85-264B-4566-A95C-D1FD7A5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the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797D0E-5ECA-4024-80FB-841635BFC6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8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FA9D-745C-78BD-98A8-8A108394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767216" cy="428319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544F3-4747-04EE-A8E3-223D651B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A495-E2C5-4998-9BE1-96387B7D931F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652B8-B697-499C-C666-845C4A07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A7D68-E4B3-5C45-D349-F6CFFBB7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28721-E718-FB1B-9CDB-115E4D70ADDC}"/>
              </a:ext>
            </a:extLst>
          </p:cNvPr>
          <p:cNvSpPr txBox="1"/>
          <p:nvPr/>
        </p:nvSpPr>
        <p:spPr>
          <a:xfrm>
            <a:off x="718571" y="1982697"/>
            <a:ext cx="519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Nifty50</a:t>
            </a:r>
            <a:r>
              <a:rPr lang="en-US" dirty="0"/>
              <a:t> index data from 2017,2018, and 2019 to avoid the COVID-19 pandemic</a:t>
            </a:r>
          </a:p>
        </p:txBody>
      </p:sp>
      <p:pic>
        <p:nvPicPr>
          <p:cNvPr id="26" name="Content Placeholder 25" descr="Diagram of a sample sampling process&#10;&#10;AI-generated content may be incorrect.">
            <a:extLst>
              <a:ext uri="{FF2B5EF4-FFF2-40B4-BE49-F238E27FC236}">
                <a16:creationId xmlns:a16="http://schemas.microsoft.com/office/drawing/2014/main" id="{B8D0CAF4-8EF0-F97F-7746-65724A3E9B7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3" y="2092395"/>
            <a:ext cx="4768585" cy="2009924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ED5373-FBC7-2DCB-74CB-1B5F2DB7EF1B}"/>
              </a:ext>
            </a:extLst>
          </p:cNvPr>
          <p:cNvSpPr txBox="1"/>
          <p:nvPr/>
        </p:nvSpPr>
        <p:spPr>
          <a:xfrm>
            <a:off x="325651" y="1275561"/>
            <a:ext cx="964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High-frequency</a:t>
            </a:r>
            <a:r>
              <a:rPr lang="en-US" dirty="0"/>
              <a:t> (minute-level) data of the Indian stock market from 2017 to 2021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7C1696-DD5F-0C88-DFF7-3A4E2C359CE3}"/>
              </a:ext>
            </a:extLst>
          </p:cNvPr>
          <p:cNvSpPr txBox="1"/>
          <p:nvPr/>
        </p:nvSpPr>
        <p:spPr>
          <a:xfrm>
            <a:off x="9151620" y="1137061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Stocks</a:t>
            </a:r>
          </a:p>
        </p:txBody>
      </p:sp>
      <p:pic>
        <p:nvPicPr>
          <p:cNvPr id="28" name="Content Placeholder 9" descr="A list of numbers on a white background&#10;&#10;AI-generated content may be incorrect.">
            <a:extLst>
              <a:ext uri="{FF2B5EF4-FFF2-40B4-BE49-F238E27FC236}">
                <a16:creationId xmlns:a16="http://schemas.microsoft.com/office/drawing/2014/main" id="{619CB48F-7493-B782-3409-444D724A7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8" y="4346860"/>
            <a:ext cx="5649402" cy="2037145"/>
          </a:xfrm>
          <a:prstGeom prst="rect">
            <a:avLst/>
          </a:prstGeom>
          <a:noFill/>
        </p:spPr>
      </p:pic>
      <p:pic>
        <p:nvPicPr>
          <p:cNvPr id="32" name="Graphic 31" descr="Badge New with solid fill">
            <a:extLst>
              <a:ext uri="{FF2B5EF4-FFF2-40B4-BE49-F238E27FC236}">
                <a16:creationId xmlns:a16="http://schemas.microsoft.com/office/drawing/2014/main" id="{92D0A6F7-5873-E1C5-8F3A-3EDA40EF0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03" y="2116620"/>
            <a:ext cx="369332" cy="36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DAD91F-3348-FE51-B546-93A5C5F9099A}"/>
              </a:ext>
            </a:extLst>
          </p:cNvPr>
          <p:cNvSpPr txBox="1"/>
          <p:nvPr/>
        </p:nvSpPr>
        <p:spPr>
          <a:xfrm>
            <a:off x="756239" y="3287738"/>
            <a:ext cx="501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 into </a:t>
            </a:r>
            <a:r>
              <a:rPr lang="en-US" i="1" dirty="0"/>
              <a:t>daily</a:t>
            </a:r>
            <a:r>
              <a:rPr lang="en-US" dirty="0"/>
              <a:t> </a:t>
            </a:r>
            <a:r>
              <a:rPr lang="en-US" b="1" dirty="0"/>
              <a:t>O</a:t>
            </a:r>
            <a:r>
              <a:rPr lang="en-US" dirty="0"/>
              <a:t>pen </a:t>
            </a:r>
            <a:r>
              <a:rPr lang="en-US" b="1" dirty="0"/>
              <a:t>H</a:t>
            </a:r>
            <a:r>
              <a:rPr lang="en-US" dirty="0"/>
              <a:t>igh </a:t>
            </a:r>
            <a:r>
              <a:rPr lang="en-US" b="1" dirty="0"/>
              <a:t>L</a:t>
            </a:r>
            <a:r>
              <a:rPr lang="en-US" dirty="0"/>
              <a:t>ow </a:t>
            </a:r>
            <a:r>
              <a:rPr lang="en-US" b="1" dirty="0"/>
              <a:t>C</a:t>
            </a:r>
            <a:r>
              <a:rPr lang="en-US" dirty="0"/>
              <a:t>lose prices to reduce noise level</a:t>
            </a:r>
          </a:p>
          <a:p>
            <a:endParaRPr lang="en-US" dirty="0"/>
          </a:p>
        </p:txBody>
      </p:sp>
      <p:pic>
        <p:nvPicPr>
          <p:cNvPr id="34" name="Graphic 33" descr="Badge New with solid fill">
            <a:extLst>
              <a:ext uri="{FF2B5EF4-FFF2-40B4-BE49-F238E27FC236}">
                <a16:creationId xmlns:a16="http://schemas.microsoft.com/office/drawing/2014/main" id="{68F9E182-589E-D6C8-A20E-1D965A943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07" y="3380071"/>
            <a:ext cx="369332" cy="369332"/>
          </a:xfrm>
          <a:prstGeom prst="rect">
            <a:avLst/>
          </a:prstGeom>
        </p:spPr>
      </p:pic>
      <p:pic>
        <p:nvPicPr>
          <p:cNvPr id="35" name="Graphic 34" descr="Badge New with solid fill">
            <a:extLst>
              <a:ext uri="{FF2B5EF4-FFF2-40B4-BE49-F238E27FC236}">
                <a16:creationId xmlns:a16="http://schemas.microsoft.com/office/drawing/2014/main" id="{219EA397-A5DF-C42A-E1A3-0FE3FBEE4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8370" y="5397773"/>
            <a:ext cx="369332" cy="369332"/>
          </a:xfrm>
          <a:prstGeom prst="rect">
            <a:avLst/>
          </a:prstGeom>
        </p:spPr>
      </p:pic>
      <p:pic>
        <p:nvPicPr>
          <p:cNvPr id="36" name="Graphic 35" descr="Badge New with solid fill">
            <a:extLst>
              <a:ext uri="{FF2B5EF4-FFF2-40B4-BE49-F238E27FC236}">
                <a16:creationId xmlns:a16="http://schemas.microsoft.com/office/drawing/2014/main" id="{4BB5BB4E-3D1E-AC44-458B-D2D9B7EAD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437" y="4449702"/>
            <a:ext cx="369332" cy="3693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DCC6DA1-3E97-E7A6-5278-FDD64579BC69}"/>
              </a:ext>
            </a:extLst>
          </p:cNvPr>
          <p:cNvSpPr txBox="1"/>
          <p:nvPr/>
        </p:nvSpPr>
        <p:spPr>
          <a:xfrm>
            <a:off x="6327702" y="4354472"/>
            <a:ext cx="552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a proxy for the index </a:t>
            </a:r>
            <a:r>
              <a:rPr lang="en-US" b="1" dirty="0"/>
              <a:t>V</a:t>
            </a:r>
            <a:r>
              <a:rPr lang="en-US" dirty="0"/>
              <a:t>olume from the constituent underlying stocks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DAFE30-A397-1989-61D6-5142C21C5AAE}"/>
              </a:ext>
            </a:extLst>
          </p:cNvPr>
          <p:cNvSpPr txBox="1"/>
          <p:nvPr/>
        </p:nvSpPr>
        <p:spPr>
          <a:xfrm>
            <a:off x="6327703" y="5365433"/>
            <a:ext cx="552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some </a:t>
            </a:r>
            <a:r>
              <a:rPr lang="en-US" b="1" dirty="0"/>
              <a:t>technical indicators </a:t>
            </a:r>
            <a:r>
              <a:rPr lang="en-US" dirty="0"/>
              <a:t>to use as features</a:t>
            </a:r>
          </a:p>
        </p:txBody>
      </p:sp>
    </p:spTree>
    <p:extLst>
      <p:ext uri="{BB962C8B-B14F-4D97-AF65-F5344CB8AC3E}">
        <p14:creationId xmlns:p14="http://schemas.microsoft.com/office/powerpoint/2010/main" val="257888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92A1-76B3-42FE-71EF-992C22B6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3"/>
            <a:ext cx="6120000" cy="437028"/>
          </a:xfrm>
        </p:spPr>
        <p:txBody>
          <a:bodyPr/>
          <a:lstStyle/>
          <a:p>
            <a:r>
              <a:rPr lang="en-US" dirty="0"/>
              <a:t>Linear 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1F1ED-3A74-D214-D36F-375DE782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5865E-E243-8758-B445-F5668D57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18AFD-046C-33F3-C1FC-1D7EAA9C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</a:t>
            </a:fld>
            <a:endParaRPr lang="it-IT"/>
          </a:p>
        </p:txBody>
      </p:sp>
      <p:pic>
        <p:nvPicPr>
          <p:cNvPr id="10" name="Content Placeholder 9" descr="A graph with blue lines&#10;&#10;AI-generated content may be incorrect.">
            <a:extLst>
              <a:ext uri="{FF2B5EF4-FFF2-40B4-BE49-F238E27FC236}">
                <a16:creationId xmlns:a16="http://schemas.microsoft.com/office/drawing/2014/main" id="{E3C88997-C19E-7D80-B10F-60318CA63CC2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06" y="786417"/>
            <a:ext cx="4184193" cy="2696025"/>
          </a:xfrm>
        </p:spPr>
      </p:pic>
      <p:pic>
        <p:nvPicPr>
          <p:cNvPr id="12" name="Picture 11" descr="A group of graphs with black lines&#10;&#10;AI-generated content may be incorrect.">
            <a:extLst>
              <a:ext uri="{FF2B5EF4-FFF2-40B4-BE49-F238E27FC236}">
                <a16:creationId xmlns:a16="http://schemas.microsoft.com/office/drawing/2014/main" id="{0403B4A8-56B3-58BC-7255-AC8A4167C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87" y="4179043"/>
            <a:ext cx="2945729" cy="2089052"/>
          </a:xfrm>
          <a:prstGeom prst="rect">
            <a:avLst/>
          </a:prstGeom>
        </p:spPr>
      </p:pic>
      <p:pic>
        <p:nvPicPr>
          <p:cNvPr id="11" name="Picture 10" descr="A close-up of a sign&#10;&#10;AI-generated content may be incorrect.">
            <a:extLst>
              <a:ext uri="{FF2B5EF4-FFF2-40B4-BE49-F238E27FC236}">
                <a16:creationId xmlns:a16="http://schemas.microsoft.com/office/drawing/2014/main" id="{840A5C62-44BF-0051-C712-DB22C7DA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74" y="3803192"/>
            <a:ext cx="4713741" cy="320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790ACB-9472-AB24-2A66-6E641BAE3887}"/>
              </a:ext>
            </a:extLst>
          </p:cNvPr>
          <p:cNvSpPr txBox="1"/>
          <p:nvPr/>
        </p:nvSpPr>
        <p:spPr>
          <a:xfrm>
            <a:off x="803326" y="1415535"/>
            <a:ext cx="6527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the </a:t>
            </a:r>
            <a:r>
              <a:rPr lang="en-US" b="1" dirty="0"/>
              <a:t>close price </a:t>
            </a:r>
            <a:r>
              <a:rPr lang="en-US" dirty="0"/>
              <a:t>of Nifty50 using technical indicators</a:t>
            </a:r>
          </a:p>
          <a:p>
            <a:r>
              <a:rPr lang="en-US" dirty="0"/>
              <a:t>with a linear regression model</a:t>
            </a:r>
          </a:p>
        </p:txBody>
      </p:sp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C1C86E50-4FB4-DBA6-7FF1-74E92AFA5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563" y="1415535"/>
            <a:ext cx="369332" cy="369332"/>
          </a:xfrm>
          <a:prstGeom prst="rect">
            <a:avLst/>
          </a:prstGeom>
        </p:spPr>
      </p:pic>
      <p:pic>
        <p:nvPicPr>
          <p:cNvPr id="18" name="Picture 17" descr="A comparison of a graph&#10;&#10;AI-generated content may be incorrect.">
            <a:extLst>
              <a:ext uri="{FF2B5EF4-FFF2-40B4-BE49-F238E27FC236}">
                <a16:creationId xmlns:a16="http://schemas.microsoft.com/office/drawing/2014/main" id="{806DBEE0-2D78-310B-DF92-25F77F880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69" y="4250243"/>
            <a:ext cx="3131676" cy="20178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14EDF2-455D-8632-BD6D-7C74C78F1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258675"/>
            <a:ext cx="6812597" cy="223767"/>
          </a:xfrm>
          <a:prstGeom prst="rect">
            <a:avLst/>
          </a:prstGeom>
        </p:spPr>
      </p:pic>
      <p:pic>
        <p:nvPicPr>
          <p:cNvPr id="32" name="Graphic 31" descr="Badge Cross with solid fill">
            <a:extLst>
              <a:ext uri="{FF2B5EF4-FFF2-40B4-BE49-F238E27FC236}">
                <a16:creationId xmlns:a16="http://schemas.microsoft.com/office/drawing/2014/main" id="{A6AD3E10-F863-2B71-D33E-10A3DDEBE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6762" y="3803192"/>
            <a:ext cx="365125" cy="3651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A5E529-500B-F7A9-5447-F6CEA541CA83}"/>
              </a:ext>
            </a:extLst>
          </p:cNvPr>
          <p:cNvSpPr txBox="1"/>
          <p:nvPr/>
        </p:nvSpPr>
        <p:spPr>
          <a:xfrm>
            <a:off x="731887" y="3809026"/>
            <a:ext cx="4761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interest in the statistical reliability here,</a:t>
            </a:r>
          </a:p>
          <a:p>
            <a:r>
              <a:rPr lang="en-US" dirty="0"/>
              <a:t>just focus on the forecast power</a:t>
            </a:r>
          </a:p>
        </p:txBody>
      </p:sp>
      <p:pic>
        <p:nvPicPr>
          <p:cNvPr id="38" name="Graphic 37" descr="Badge Tick1 with solid fill">
            <a:extLst>
              <a:ext uri="{FF2B5EF4-FFF2-40B4-BE49-F238E27FC236}">
                <a16:creationId xmlns:a16="http://schemas.microsoft.com/office/drawing/2014/main" id="{A234104F-7EA7-89F0-670F-8B80291ADD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5692" y="5374048"/>
            <a:ext cx="365125" cy="3651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16A8F96-90DB-2FAF-1AA9-FDCF26CCEE24}"/>
              </a:ext>
            </a:extLst>
          </p:cNvPr>
          <p:cNvSpPr txBox="1"/>
          <p:nvPr/>
        </p:nvSpPr>
        <p:spPr>
          <a:xfrm>
            <a:off x="731887" y="5374048"/>
            <a:ext cx="438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Diagnostics for guiding future modeling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25C629-8058-0586-9672-7AC8A183E743}"/>
              </a:ext>
            </a:extLst>
          </p:cNvPr>
          <p:cNvSpPr txBox="1"/>
          <p:nvPr/>
        </p:nvSpPr>
        <p:spPr>
          <a:xfrm>
            <a:off x="803326" y="2130104"/>
            <a:ext cx="6040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selection: backward/forward minimizing 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set: 2017,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set:  2019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AC031E-5B6D-6A07-4EB5-0D7F808C66F2}"/>
              </a:ext>
            </a:extLst>
          </p:cNvPr>
          <p:cNvSpPr txBox="1"/>
          <p:nvPr/>
        </p:nvSpPr>
        <p:spPr>
          <a:xfrm>
            <a:off x="731887" y="4455357"/>
            <a:ext cx="4387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Spurious high R² from non-stationary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Heteroskedastic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Non-normal error distribution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ADDCF5-DDE1-4C8C-52DC-09B88C6D6B1E}"/>
              </a:ext>
            </a:extLst>
          </p:cNvPr>
          <p:cNvSpPr txBox="1"/>
          <p:nvPr/>
        </p:nvSpPr>
        <p:spPr>
          <a:xfrm>
            <a:off x="731887" y="5840352"/>
            <a:ext cx="523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autocorrelation detected after including lagged values</a:t>
            </a:r>
          </a:p>
        </p:txBody>
      </p:sp>
    </p:spTree>
    <p:extLst>
      <p:ext uri="{BB962C8B-B14F-4D97-AF65-F5344CB8AC3E}">
        <p14:creationId xmlns:p14="http://schemas.microsoft.com/office/powerpoint/2010/main" val="180702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D083-D35B-399B-A4F5-11084BFA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25" y="1357956"/>
            <a:ext cx="5761037" cy="840083"/>
          </a:xfrm>
        </p:spPr>
        <p:txBody>
          <a:bodyPr/>
          <a:lstStyle/>
          <a:p>
            <a:r>
              <a:rPr lang="en-GB" sz="1800" dirty="0"/>
              <a:t>Absolute Change Threshold Strategy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1AFBC-85EF-30E1-51F2-E0E48474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7B9EC-87C6-1A75-6CDA-3157A481C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2BA6F-01F7-3397-F28E-54175588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4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6B1AB9E-B032-7EA2-6557-465A7AC8A4A6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34963" y="1777999"/>
                <a:ext cx="4962252" cy="4780455"/>
              </a:xfrm>
            </p:spPr>
            <p:txBody>
              <a:bodyPr/>
              <a:lstStyle/>
              <a:p>
                <a:pPr algn="just"/>
                <a:r>
                  <a:rPr lang="en-GB" sz="1400" b="1" dirty="0"/>
                  <a:t>Objective</a:t>
                </a:r>
                <a:r>
                  <a:rPr lang="en-GB" sz="1400" dirty="0"/>
                  <a:t>: Take a position only when the predicted change in log returns is significant. </a:t>
                </a:r>
              </a:p>
              <a:p>
                <a:pPr algn="just"/>
                <a:endParaRPr lang="en-GB" dirty="0"/>
              </a:p>
              <a:p>
                <a:pPr algn="just"/>
                <a:r>
                  <a:rPr lang="en-GB" sz="1400" b="1" dirty="0"/>
                  <a:t>Threshold-Based Switching</a:t>
                </a:r>
                <a:r>
                  <a:rPr lang="en-GB" sz="1400" dirty="0"/>
                  <a:t>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Compute change in predictions: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T" sz="14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T" sz="1400" i="1" dirty="0">
                        <a:latin typeface="Cambria Math" panose="02040503050406030204" pitchFamily="18" charset="0"/>
                      </a:rPr>
                      <m:t>𝑝𝑟𝑒</m:t>
                    </m:r>
                    <m:sSub>
                      <m:sSub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T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IT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̂"/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d>
                  </m:oMath>
                </a14:m>
                <a:endParaRPr lang="en-IT" sz="14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Enter or switch position only if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T" sz="14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T" sz="1400" i="1" dirty="0">
                        <a:latin typeface="Cambria Math" panose="02040503050406030204" pitchFamily="18" charset="0"/>
                      </a:rPr>
                      <m:t>𝑝𝑟𝑒</m:t>
                    </m:r>
                    <m:sSub>
                      <m:sSub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T" sz="1400" dirty="0"/>
                  <a:t> </a:t>
                </a:r>
                <a:r>
                  <a:rPr lang="en-GB" sz="1400" dirty="0"/>
                  <a:t>≥ threshold </a:t>
                </a:r>
                <a:br>
                  <a:rPr lang="en-GB" sz="1400" dirty="0"/>
                </a:br>
                <a:r>
                  <a:rPr lang="en-GB" sz="1400" dirty="0"/>
                  <a:t>and the sign of the return is the opposite.</a:t>
                </a:r>
              </a:p>
              <a:p>
                <a:pPr algn="just"/>
                <a:endParaRPr lang="en-GB" dirty="0"/>
              </a:p>
              <a:p>
                <a:pPr algn="just"/>
                <a:r>
                  <a:rPr lang="en-GB" sz="1400" b="1" dirty="0"/>
                  <a:t>Position Logic</a:t>
                </a:r>
                <a:r>
                  <a:rPr lang="en-GB" sz="1400" dirty="0"/>
                  <a:t>:</a:t>
                </a:r>
              </a:p>
              <a:p>
                <a:pPr algn="just"/>
                <a:r>
                  <a:rPr lang="en-GB" sz="1400" dirty="0"/>
                  <a:t>Long if prediction &gt; 0, Short if &lt; 0, otherwise Neutral.</a:t>
                </a:r>
              </a:p>
              <a:p>
                <a:pPr algn="just"/>
                <a:r>
                  <a:rPr lang="en-GB" sz="1400" dirty="0"/>
                  <a:t>Hold previous position if change is small.</a:t>
                </a:r>
                <a:br>
                  <a:rPr lang="en-GB" sz="1400" dirty="0"/>
                </a:br>
                <a:endParaRPr lang="en-GB" sz="1400" dirty="0"/>
              </a:p>
              <a:p>
                <a:pPr algn="just"/>
                <a:r>
                  <a:rPr lang="en-GB" sz="1400" b="1" dirty="0"/>
                  <a:t>Transaction Cost Handling</a:t>
                </a:r>
                <a:r>
                  <a:rPr lang="en-GB" sz="1400" dirty="0"/>
                  <a:t>:</a:t>
                </a:r>
              </a:p>
              <a:p>
                <a:pPr algn="just"/>
                <a:r>
                  <a:rPr lang="en-GB" sz="1400" dirty="0"/>
                  <a:t>When a position change occurs.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6B1AB9E-B032-7EA2-6557-465A7AC8A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34963" y="1777999"/>
                <a:ext cx="4962252" cy="4780455"/>
              </a:xfrm>
              <a:blipFill>
                <a:blip r:embed="rId2"/>
                <a:stretch>
                  <a:fillRect l="-2296" t="-796" r="-204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C1363B65-0BF3-3892-30EA-E22E1C277E22}"/>
              </a:ext>
            </a:extLst>
          </p:cNvPr>
          <p:cNvSpPr txBox="1">
            <a:spLocks/>
          </p:cNvSpPr>
          <p:nvPr/>
        </p:nvSpPr>
        <p:spPr>
          <a:xfrm>
            <a:off x="6375399" y="1344312"/>
            <a:ext cx="5761037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Volatility-Scaled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64CED261-AE2D-2AA7-4DFD-27B5BDA29F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5399" y="1777999"/>
                <a:ext cx="5481637" cy="478045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sz="1400" b="1" dirty="0"/>
                  <a:t>Objective</a:t>
                </a:r>
                <a:r>
                  <a:rPr lang="en-GB" sz="1400" dirty="0"/>
                  <a:t>: Adjust position size dynamically based on predicted log return and market volatility, aiming to maintain consistent risk exposure.</a:t>
                </a:r>
              </a:p>
              <a:p>
                <a:pPr algn="just"/>
                <a:endParaRPr lang="en-GB" sz="1000" dirty="0"/>
              </a:p>
              <a:p>
                <a:pPr algn="just"/>
                <a:r>
                  <a:rPr lang="en-GB" sz="1400" b="1" dirty="0"/>
                  <a:t>Volatility-Based Sizing</a:t>
                </a:r>
                <a:r>
                  <a:rPr lang="en-GB" sz="1400" dirty="0"/>
                  <a:t>: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Estimate rolling volatility from past true returns: </a:t>
                </a:r>
                <a14:m>
                  <m:oMath xmlns:m="http://schemas.openxmlformats.org/officeDocument/2006/math">
                    <m:r>
                      <a:rPr lang="en-IT" sz="1400" i="1" dirty="0">
                        <a:latin typeface="Cambria Math" panose="02040503050406030204" pitchFamily="18" charset="0"/>
                      </a:rPr>
                      <m:t>𝑣𝑜</m:t>
                    </m:r>
                    <m:sSub>
                      <m:sSub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T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T" sz="1400" i="1" dirty="0">
                        <a:latin typeface="Cambria Math" panose="02040503050406030204" pitchFamily="18" charset="0"/>
                      </a:rPr>
                      <m:t>𝑠𝑡𝑑</m:t>
                    </m:r>
                    <m:d>
                      <m:d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T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T" sz="1400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T" sz="1400" dirty="0"/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Compute position size:  </a:t>
                </a:r>
                <a14:m>
                  <m:oMath xmlns:m="http://schemas.openxmlformats.org/officeDocument/2006/math">
                    <m:r>
                      <a:rPr lang="en-IT" sz="1400" i="1" dirty="0">
                        <a:latin typeface="Cambria Math" panose="02040503050406030204" pitchFamily="18" charset="0"/>
                      </a:rPr>
                      <m:t>𝑝𝑜𝑠𝑖𝑡𝑖𝑜</m:t>
                    </m:r>
                    <m:sSub>
                      <m:sSub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T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T" sz="1400" i="1" dirty="0">
                        <a:latin typeface="Cambria Math" panose="02040503050406030204" pitchFamily="18" charset="0"/>
                      </a:rPr>
                      <m:t>𝑠𝑐𝑎𝑙𝑒</m:t>
                    </m:r>
                    <m:r>
                      <a:rPr lang="en-IT" sz="1400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IT" sz="1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𝑣𝑜</m:t>
                        </m:r>
                        <m:sSub>
                          <m:sSubPr>
                            <m:ctrlPr>
                              <a:rPr lang="en-IT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IT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T" sz="1400" dirty="0">
                            <a:latin typeface="Cambria Math" panose="02040503050406030204" pitchFamily="18" charset="0"/>
                          </a:rPr>
                          <m:t>ϵ</m:t>
                        </m:r>
                      </m:den>
                    </m:f>
                  </m:oMath>
                </a14:m>
                <a:endParaRPr lang="en-IT" sz="1400" dirty="0"/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 positions within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𝑙𝑒𝑣𝑒𝑟𝑎𝑔𝑒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𝑙𝑒𝑣𝑒𝑟𝑎𝑔𝑒</m:t>
                        </m:r>
                      </m:e>
                    </m:d>
                  </m:oMath>
                </a14:m>
                <a:endParaRPr lang="it-IT" sz="1400" dirty="0"/>
              </a:p>
              <a:p>
                <a:pPr algn="just"/>
                <a:endParaRPr lang="en-GB" sz="1050" dirty="0"/>
              </a:p>
              <a:p>
                <a:pPr algn="just"/>
                <a:r>
                  <a:rPr lang="en-GB" sz="1400" b="1" dirty="0"/>
                  <a:t>Position Logic</a:t>
                </a:r>
                <a:r>
                  <a:rPr lang="en-GB" sz="1400" dirty="0"/>
                  <a:t>: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Take proportionally larger positions when predicted return is high and volatility is low.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Reduce exposure when volatility rises or signal weakens.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No fixed thresholds — position is continuous and dynamically adjusted.</a:t>
                </a:r>
              </a:p>
              <a:p>
                <a:pPr algn="just"/>
                <a:endParaRPr lang="en-GB" sz="1000" dirty="0"/>
              </a:p>
              <a:p>
                <a:pPr algn="just"/>
                <a:r>
                  <a:rPr lang="en-GB" sz="1400" b="1" dirty="0"/>
                  <a:t>Transaction Cost Handling</a:t>
                </a:r>
                <a:r>
                  <a:rPr lang="en-GB" sz="1400" dirty="0"/>
                  <a:t>:</a:t>
                </a:r>
              </a:p>
              <a:p>
                <a:pPr algn="just"/>
                <a:r>
                  <a:rPr lang="en-GB" sz="1400" dirty="0"/>
                  <a:t>When a position change occurs.</a:t>
                </a:r>
              </a:p>
              <a:p>
                <a:endParaRPr lang="en-GB" sz="1100" dirty="0"/>
              </a:p>
            </p:txBody>
          </p:sp>
        </mc:Choice>
        <mc:Fallback xmlns="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64CED261-AE2D-2AA7-4DFD-27B5BDA29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99" y="1777999"/>
                <a:ext cx="5481637" cy="4780456"/>
              </a:xfrm>
              <a:prstGeom prst="rect">
                <a:avLst/>
              </a:prstGeom>
              <a:blipFill>
                <a:blip r:embed="rId3"/>
                <a:stretch>
                  <a:fillRect l="-2083" t="-796" r="-2083" b="-23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A31757-B2CB-0A27-D660-32FAE781BEF4}"/>
              </a:ext>
            </a:extLst>
          </p:cNvPr>
          <p:cNvCxnSpPr>
            <a:cxnSpLocks/>
          </p:cNvCxnSpPr>
          <p:nvPr/>
        </p:nvCxnSpPr>
        <p:spPr>
          <a:xfrm>
            <a:off x="6096000" y="1232692"/>
            <a:ext cx="0" cy="5168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142A902-F5EA-E898-88FA-95C21A8964B3}"/>
              </a:ext>
            </a:extLst>
          </p:cNvPr>
          <p:cNvSpPr txBox="1">
            <a:spLocks/>
          </p:cNvSpPr>
          <p:nvPr/>
        </p:nvSpPr>
        <p:spPr>
          <a:xfrm>
            <a:off x="297324" y="671364"/>
            <a:ext cx="5761037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Trading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293666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2645-8790-BA08-532B-BBEA233C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69007"/>
            <a:ext cx="6370637" cy="840083"/>
          </a:xfrm>
        </p:spPr>
        <p:txBody>
          <a:bodyPr/>
          <a:lstStyle/>
          <a:p>
            <a:r>
              <a:rPr lang="en-GB" sz="1800" dirty="0"/>
              <a:t>Fixed Threshold Sign Strategy</a:t>
            </a:r>
            <a:endParaRPr lang="en-IT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BE43F-3D00-99A7-B37F-8EE70DED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FF7AA-788B-0845-1E5A-CF5FDC38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5765" y="246993"/>
            <a:ext cx="4114800" cy="365125"/>
          </a:xfrm>
        </p:spPr>
        <p:txBody>
          <a:bodyPr/>
          <a:lstStyle/>
          <a:p>
            <a:r>
              <a:rPr lang="it-IT" dirty="0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32690-EB3E-548C-3230-E286E199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5</a:t>
            </a:fld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383607-5155-3C89-0A83-35D02B73D6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1289049"/>
            <a:ext cx="6120000" cy="5407025"/>
          </a:xfrm>
        </p:spPr>
        <p:txBody>
          <a:bodyPr/>
          <a:lstStyle/>
          <a:p>
            <a:pPr algn="just"/>
            <a:r>
              <a:rPr lang="en-IT" sz="1400" b="1" dirty="0"/>
              <a:t>Objective: </a:t>
            </a:r>
            <a:r>
              <a:rPr lang="en-GB" sz="1400" dirty="0"/>
              <a:t>Daily trading strategy, taking long or short positions based on the predicted log return. While not the most advanced approach, it best allowed us to evaluate the index forecast — our primary objective.</a:t>
            </a:r>
          </a:p>
          <a:p>
            <a:pPr algn="just"/>
            <a:endParaRPr lang="en-GB" sz="1400" b="1" dirty="0"/>
          </a:p>
          <a:p>
            <a:pPr algn="just"/>
            <a:r>
              <a:rPr lang="en-GB" sz="1400" b="1" dirty="0"/>
              <a:t>Signal-Based Positioning</a:t>
            </a:r>
            <a:r>
              <a:rPr lang="en-GB" sz="1400" dirty="0"/>
              <a:t>:</a:t>
            </a:r>
          </a:p>
          <a:p>
            <a:pPr algn="just"/>
            <a:r>
              <a:rPr lang="en-GB" sz="1400" dirty="0"/>
              <a:t>Long if prediction &gt; threshold, Short if &lt; -threshold, Neutral otherwise.</a:t>
            </a:r>
          </a:p>
          <a:p>
            <a:pPr algn="just"/>
            <a:endParaRPr lang="en-IT" sz="1400" b="1" dirty="0"/>
          </a:p>
          <a:p>
            <a:pPr algn="just"/>
            <a:r>
              <a:rPr lang="en-IT" sz="1400" b="1" dirty="0"/>
              <a:t>2 Variants: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Log(Close/Previous Close)</a:t>
            </a:r>
            <a:r>
              <a:rPr lang="en-GB" sz="1400" dirty="0"/>
              <a:t> measures the </a:t>
            </a:r>
            <a:r>
              <a:rPr lang="en-GB" sz="1400" b="1" dirty="0"/>
              <a:t>daily return</a:t>
            </a:r>
            <a:r>
              <a:rPr lang="en-GB" sz="1400" dirty="0"/>
              <a:t>, encompassing both overnight and intra-day price changes between two consecutive closes.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Log(Close/Open)</a:t>
            </a:r>
            <a:r>
              <a:rPr lang="en-GB" sz="1400" dirty="0"/>
              <a:t> captures the </a:t>
            </a:r>
            <a:r>
              <a:rPr lang="en-GB" sz="1400" b="1" dirty="0"/>
              <a:t>intra-day return</a:t>
            </a:r>
            <a:r>
              <a:rPr lang="en-GB" sz="1400" dirty="0"/>
              <a:t>, reflecting the price movement from the market open to close within the same trading day.</a:t>
            </a:r>
          </a:p>
          <a:p>
            <a:pPr algn="just"/>
            <a:r>
              <a:rPr lang="en-GB" sz="600" dirty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GB" sz="1400" dirty="0"/>
              <a:t>Even if the 2</a:t>
            </a:r>
            <a:r>
              <a:rPr lang="en-GB" sz="1400" baseline="30000" dirty="0"/>
              <a:t>nd</a:t>
            </a:r>
            <a:r>
              <a:rPr lang="en-GB" sz="1400" dirty="0"/>
              <a:t> is the “classical” definition of log return, strategies based on </a:t>
            </a:r>
            <a:r>
              <a:rPr lang="en-GB" sz="1400" b="1" dirty="0"/>
              <a:t>Log(Close/Open)</a:t>
            </a:r>
            <a:r>
              <a:rPr lang="en-GB" sz="1400" dirty="0"/>
              <a:t> often provide </a:t>
            </a:r>
            <a:r>
              <a:rPr lang="en-GB" sz="1400" b="1" dirty="0"/>
              <a:t>more consistent and reliable signals</a:t>
            </a:r>
            <a:r>
              <a:rPr lang="en-GB" sz="1400" dirty="0"/>
              <a:t> for short-term trading.</a:t>
            </a:r>
          </a:p>
          <a:p>
            <a:pPr algn="just"/>
            <a:endParaRPr lang="en-GB" sz="1400" dirty="0"/>
          </a:p>
          <a:p>
            <a:pPr algn="just"/>
            <a:r>
              <a:rPr lang="en-GB" sz="1400" b="1" dirty="0"/>
              <a:t>Transaction Cost Handling</a:t>
            </a:r>
            <a:r>
              <a:rPr lang="en-GB" sz="1400" dirty="0"/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When a position change occurs.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Exiting and entering the market costs.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D0BF8E-5870-1366-A9B8-6436641BA8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09825" y="1289049"/>
            <a:ext cx="5129927" cy="5321958"/>
          </a:xfrm>
        </p:spPr>
        <p:txBody>
          <a:bodyPr/>
          <a:lstStyle/>
          <a:p>
            <a:r>
              <a:rPr lang="en-IT" dirty="0"/>
              <a:t>    The impact of transaction costs:</a:t>
            </a:r>
            <a:br>
              <a:rPr lang="en-IT" dirty="0"/>
            </a:br>
            <a:endParaRPr lang="en-IT" dirty="0"/>
          </a:p>
        </p:txBody>
      </p:sp>
      <p:pic>
        <p:nvPicPr>
          <p:cNvPr id="10" name="Picture 9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1CC0F26-3EC7-AE83-3230-12038F67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25" y="1745769"/>
            <a:ext cx="3045375" cy="1593761"/>
          </a:xfrm>
          <a:prstGeom prst="rect">
            <a:avLst/>
          </a:prstGeom>
        </p:spPr>
      </p:pic>
      <p:pic>
        <p:nvPicPr>
          <p:cNvPr id="20" name="Picture 19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339C8D42-4047-D30F-70EB-468F73402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89" y="4178329"/>
            <a:ext cx="3045600" cy="15938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38FBFF-6919-A992-6D7F-2BCEDC3DE1F2}"/>
              </a:ext>
            </a:extLst>
          </p:cNvPr>
          <p:cNvSpPr txBox="1"/>
          <p:nvPr/>
        </p:nvSpPr>
        <p:spPr>
          <a:xfrm>
            <a:off x="7661542" y="3534640"/>
            <a:ext cx="1824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50" b="1" dirty="0">
                <a:solidFill>
                  <a:schemeClr val="tx2"/>
                </a:solidFill>
              </a:rPr>
              <a:t>TRANSACTION COSTS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E0C4D94-8A9F-15D9-36C1-3B150BD3ADBD}"/>
              </a:ext>
            </a:extLst>
          </p:cNvPr>
          <p:cNvSpPr/>
          <p:nvPr/>
        </p:nvSpPr>
        <p:spPr>
          <a:xfrm>
            <a:off x="8421632" y="3429000"/>
            <a:ext cx="304360" cy="556205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C8FA6-9205-1FD7-F1D0-D38E698069ED}"/>
              </a:ext>
            </a:extLst>
          </p:cNvPr>
          <p:cNvSpPr txBox="1"/>
          <p:nvPr/>
        </p:nvSpPr>
        <p:spPr>
          <a:xfrm>
            <a:off x="9982200" y="2188706"/>
            <a:ext cx="2084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b="1" dirty="0"/>
              <a:t>Annualized Return</a:t>
            </a:r>
            <a:r>
              <a:rPr lang="en-IT" sz="1000" dirty="0"/>
              <a:t>: 44.22%</a:t>
            </a:r>
          </a:p>
          <a:p>
            <a:r>
              <a:rPr lang="en-IT" sz="1000" b="1" dirty="0"/>
              <a:t>Sharpe Ratio</a:t>
            </a:r>
            <a:r>
              <a:rPr lang="en-IT" sz="1000" dirty="0"/>
              <a:t>: 3.13</a:t>
            </a:r>
          </a:p>
          <a:p>
            <a:r>
              <a:rPr lang="en-IT" sz="1000" b="1" dirty="0"/>
              <a:t>Max Drawdown</a:t>
            </a:r>
            <a:r>
              <a:rPr lang="en-IT" sz="1000" dirty="0"/>
              <a:t>: 4.79%</a:t>
            </a:r>
          </a:p>
          <a:p>
            <a:r>
              <a:rPr lang="en-IT" sz="1000" b="1" dirty="0"/>
              <a:t>Sortino Ratio</a:t>
            </a:r>
            <a:r>
              <a:rPr lang="en-IT" sz="1000" dirty="0"/>
              <a:t>: 6.33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823867-189C-EABD-25B9-0B0F7B739841}"/>
              </a:ext>
            </a:extLst>
          </p:cNvPr>
          <p:cNvSpPr txBox="1"/>
          <p:nvPr/>
        </p:nvSpPr>
        <p:spPr>
          <a:xfrm>
            <a:off x="9994900" y="4621595"/>
            <a:ext cx="2084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b="1" dirty="0"/>
              <a:t>Annualized Return</a:t>
            </a:r>
            <a:r>
              <a:rPr lang="en-IT" sz="1000" dirty="0"/>
              <a:t>: 14.73%</a:t>
            </a:r>
          </a:p>
          <a:p>
            <a:r>
              <a:rPr lang="en-IT" sz="1000" b="1" dirty="0"/>
              <a:t>Sharpe Ratio</a:t>
            </a:r>
            <a:r>
              <a:rPr lang="en-IT" sz="1000" dirty="0"/>
              <a:t>: 1.21</a:t>
            </a:r>
          </a:p>
          <a:p>
            <a:r>
              <a:rPr lang="en-IT" sz="1000" b="1" dirty="0"/>
              <a:t>Max Drawdown</a:t>
            </a:r>
            <a:r>
              <a:rPr lang="en-IT" sz="1000" dirty="0"/>
              <a:t>: 8.00%</a:t>
            </a:r>
          </a:p>
          <a:p>
            <a:r>
              <a:rPr lang="en-IT" sz="1000" b="1" dirty="0"/>
              <a:t>Sortino Ratio</a:t>
            </a:r>
            <a:r>
              <a:rPr lang="en-IT" sz="1000" dirty="0"/>
              <a:t>: 2.28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F35252-B3BB-96C3-2991-62B2A6F5C6A1}"/>
              </a:ext>
            </a:extLst>
          </p:cNvPr>
          <p:cNvCxnSpPr>
            <a:cxnSpLocks/>
          </p:cNvCxnSpPr>
          <p:nvPr/>
        </p:nvCxnSpPr>
        <p:spPr>
          <a:xfrm>
            <a:off x="6718300" y="1117600"/>
            <a:ext cx="0" cy="548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4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80E6-83DF-5A07-627B-4B0E038A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01" y="555651"/>
            <a:ext cx="6120000" cy="840083"/>
          </a:xfrm>
        </p:spPr>
        <p:txBody>
          <a:bodyPr/>
          <a:lstStyle/>
          <a:p>
            <a:r>
              <a:rPr lang="en-US" dirty="0"/>
              <a:t>(Conv-)LSTM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A8F68-8BAC-DD2E-3E20-01115E58E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D66C5-9FE6-CA1F-502F-0FE1A584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E136A-883B-E151-E205-F5CCAF17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6</a:t>
            </a:fld>
            <a:endParaRPr lang="it-IT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826641-6D74-6865-D521-72FC43E0588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" y="5972643"/>
            <a:ext cx="12087577" cy="790127"/>
          </a:xfrm>
        </p:spPr>
      </p:pic>
      <p:pic>
        <p:nvPicPr>
          <p:cNvPr id="9" name="Graphic 8" descr="Badge New with solid fill">
            <a:extLst>
              <a:ext uri="{FF2B5EF4-FFF2-40B4-BE49-F238E27FC236}">
                <a16:creationId xmlns:a16="http://schemas.microsoft.com/office/drawing/2014/main" id="{AEC5AF16-B8DD-1C98-DC56-6215DA9D2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1210486"/>
            <a:ext cx="369332" cy="369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DC27E2-0717-5262-A214-AB0F89BD2AF1}"/>
              </a:ext>
            </a:extLst>
          </p:cNvPr>
          <p:cNvSpPr txBox="1"/>
          <p:nvPr/>
        </p:nvSpPr>
        <p:spPr>
          <a:xfrm>
            <a:off x="794327" y="1121757"/>
            <a:ext cx="757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Leverage LSTM’s sequence “memory” plus local feature extraction via 1D convolutions, common in financial forecasting literature</a:t>
            </a:r>
            <a:endParaRPr lang="it-IT" dirty="0"/>
          </a:p>
        </p:txBody>
      </p:sp>
      <p:pic>
        <p:nvPicPr>
          <p:cNvPr id="13" name="Graphic 12" descr="Badge New with solid fill">
            <a:extLst>
              <a:ext uri="{FF2B5EF4-FFF2-40B4-BE49-F238E27FC236}">
                <a16:creationId xmlns:a16="http://schemas.microsoft.com/office/drawing/2014/main" id="{A6F343CF-0E7B-6D71-B9AE-E7C8E0C25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1909760"/>
            <a:ext cx="369332" cy="369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A3D6AB-85E6-25E4-7362-D92C083BCCF8}"/>
              </a:ext>
            </a:extLst>
          </p:cNvPr>
          <p:cNvSpPr txBox="1"/>
          <p:nvPr/>
        </p:nvSpPr>
        <p:spPr>
          <a:xfrm>
            <a:off x="775852" y="1884867"/>
            <a:ext cx="8555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 </a:t>
            </a:r>
            <a:r>
              <a:rPr lang="it-IT" dirty="0" err="1"/>
              <a:t>tensor</a:t>
            </a:r>
            <a:r>
              <a:rPr lang="it-IT" dirty="0"/>
              <a:t>: N x W x F</a:t>
            </a:r>
          </a:p>
          <a:p>
            <a:r>
              <a:rPr lang="it-IT" dirty="0"/>
              <a:t>N: </a:t>
            </a:r>
            <a:r>
              <a:rPr lang="it-IT" dirty="0" err="1"/>
              <a:t>total</a:t>
            </a:r>
            <a:r>
              <a:rPr lang="it-IT" dirty="0"/>
              <a:t> samples (sliding windows)</a:t>
            </a:r>
          </a:p>
          <a:p>
            <a:r>
              <a:rPr lang="it-IT" dirty="0"/>
              <a:t>W: </a:t>
            </a:r>
            <a:r>
              <a:rPr lang="en-US" dirty="0"/>
              <a:t>window size (days of history)</a:t>
            </a:r>
          </a:p>
          <a:p>
            <a:r>
              <a:rPr lang="en-US" dirty="0"/>
              <a:t>F: features per day</a:t>
            </a:r>
            <a:endParaRPr lang="it-IT" dirty="0"/>
          </a:p>
        </p:txBody>
      </p:sp>
      <p:pic>
        <p:nvPicPr>
          <p:cNvPr id="15" name="Graphic 14" descr="Badge New with solid fill">
            <a:extLst>
              <a:ext uri="{FF2B5EF4-FFF2-40B4-BE49-F238E27FC236}">
                <a16:creationId xmlns:a16="http://schemas.microsoft.com/office/drawing/2014/main" id="{03F1F604-A197-B65D-D349-195462CC8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3184158"/>
            <a:ext cx="369332" cy="36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2096F2-A4C2-A597-457C-DCD244A35106}"/>
              </a:ext>
            </a:extLst>
          </p:cNvPr>
          <p:cNvSpPr txBox="1"/>
          <p:nvPr/>
        </p:nvSpPr>
        <p:spPr>
          <a:xfrm>
            <a:off x="775851" y="3175034"/>
            <a:ext cx="8555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Sliding-window </a:t>
            </a:r>
            <a:r>
              <a:rPr lang="it-IT" dirty="0" err="1"/>
              <a:t>encoding</a:t>
            </a:r>
            <a:endParaRPr lang="it-IT" dirty="0"/>
          </a:p>
          <a:p>
            <a:r>
              <a:rPr lang="it-IT" dirty="0"/>
              <a:t>stride 1 (one-day step) </a:t>
            </a:r>
          </a:p>
          <a:p>
            <a:r>
              <a:rPr lang="it-IT" dirty="0" err="1"/>
              <a:t>many</a:t>
            </a:r>
            <a:r>
              <a:rPr lang="it-IT" dirty="0"/>
              <a:t>-to-one (single output)</a:t>
            </a:r>
          </a:p>
        </p:txBody>
      </p:sp>
      <p:pic>
        <p:nvPicPr>
          <p:cNvPr id="19" name="Graphic 18" descr="Badge New with solid fill">
            <a:extLst>
              <a:ext uri="{FF2B5EF4-FFF2-40B4-BE49-F238E27FC236}">
                <a16:creationId xmlns:a16="http://schemas.microsoft.com/office/drawing/2014/main" id="{F02C917E-55E8-D752-D9E5-562A3D73F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4159724"/>
            <a:ext cx="369332" cy="369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CB4B57-1FD6-F38F-0562-87C24F622DB7}"/>
              </a:ext>
            </a:extLst>
          </p:cNvPr>
          <p:cNvSpPr txBox="1"/>
          <p:nvPr/>
        </p:nvSpPr>
        <p:spPr>
          <a:xfrm>
            <a:off x="775851" y="4159724"/>
            <a:ext cx="855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Feature scaling: Min-Max scaling</a:t>
            </a:r>
          </a:p>
        </p:txBody>
      </p:sp>
      <p:pic>
        <p:nvPicPr>
          <p:cNvPr id="21" name="Graphic 20" descr="Badge New with solid fill">
            <a:extLst>
              <a:ext uri="{FF2B5EF4-FFF2-40B4-BE49-F238E27FC236}">
                <a16:creationId xmlns:a16="http://schemas.microsoft.com/office/drawing/2014/main" id="{F011E453-2668-112F-6635-50B2FCC6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4698245"/>
            <a:ext cx="369332" cy="369332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4A4A288-F70C-2D37-365A-1E4F54C8C6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646" y="4761557"/>
            <a:ext cx="7362974" cy="4429125"/>
          </a:xfrm>
        </p:spPr>
        <p:txBody>
          <a:bodyPr/>
          <a:lstStyle/>
          <a:p>
            <a:r>
              <a:rPr lang="it-IT" dirty="0"/>
              <a:t>Option 1: NIFTY50 </a:t>
            </a:r>
            <a:r>
              <a:rPr lang="en-US" dirty="0"/>
              <a:t>(prior‑day log‑return + prior-day volume  + technical 	indicators)</a:t>
            </a:r>
          </a:p>
          <a:p>
            <a:r>
              <a:rPr lang="en-US" dirty="0"/>
              <a:t>Option 2: NIFTY50 + SP500 (prior‑day NIFTY50 and SP500 log-return + 	prior-day NIFTY50 and SP500 volume + NIFTY50 technical indicators</a:t>
            </a:r>
            <a:endParaRPr lang="it-IT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D111B788-5994-4D2A-D5BA-D74D364DFE26}"/>
              </a:ext>
            </a:extLst>
          </p:cNvPr>
          <p:cNvSpPr txBox="1">
            <a:spLocks/>
          </p:cNvSpPr>
          <p:nvPr/>
        </p:nvSpPr>
        <p:spPr>
          <a:xfrm>
            <a:off x="9331155" y="607569"/>
            <a:ext cx="3142509" cy="3011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Whole-day trading</a:t>
            </a:r>
          </a:p>
        </p:txBody>
      </p:sp>
      <p:pic>
        <p:nvPicPr>
          <p:cNvPr id="26" name="Picture 25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C190A7A2-C4EA-AEC1-E0EA-610AB222E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40" y="3424989"/>
            <a:ext cx="3433843" cy="1422807"/>
          </a:xfrm>
          <a:prstGeom prst="rect">
            <a:avLst/>
          </a:prstGeom>
        </p:spPr>
      </p:pic>
      <p:pic>
        <p:nvPicPr>
          <p:cNvPr id="28" name="Picture 27" descr="A graph of a graph&#10;&#10;AI-generated content may be incorrect.">
            <a:extLst>
              <a:ext uri="{FF2B5EF4-FFF2-40B4-BE49-F238E27FC236}">
                <a16:creationId xmlns:a16="http://schemas.microsoft.com/office/drawing/2014/main" id="{8EB93B5F-EAE8-9075-AE2F-E8A2B2FBD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11" y="960030"/>
            <a:ext cx="3307172" cy="13703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ABB1396-9ECE-7743-7BF4-57AD17E07911}"/>
              </a:ext>
            </a:extLst>
          </p:cNvPr>
          <p:cNvSpPr txBox="1"/>
          <p:nvPr/>
        </p:nvSpPr>
        <p:spPr>
          <a:xfrm>
            <a:off x="8709910" y="2335777"/>
            <a:ext cx="349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b="1" dirty="0"/>
              <a:t>Annualized Return</a:t>
            </a:r>
            <a:r>
              <a:rPr lang="en-IT" sz="1000" dirty="0"/>
              <a:t>: </a:t>
            </a:r>
            <a:r>
              <a:rPr lang="it-IT" sz="1000" dirty="0"/>
              <a:t>-3.12%	</a:t>
            </a:r>
            <a:r>
              <a:rPr lang="en-IT" sz="1000" b="1" dirty="0"/>
              <a:t>Max Drawdown</a:t>
            </a:r>
            <a:r>
              <a:rPr lang="en-IT" sz="1000" dirty="0"/>
              <a:t>: </a:t>
            </a:r>
            <a:r>
              <a:rPr lang="it-IT" sz="1000" dirty="0"/>
              <a:t>9.49</a:t>
            </a:r>
            <a:r>
              <a:rPr lang="en-IT" sz="1000" dirty="0"/>
              <a:t>%</a:t>
            </a:r>
          </a:p>
          <a:p>
            <a:r>
              <a:rPr lang="en-IT" sz="1000" b="1" dirty="0"/>
              <a:t>Sharpe Ratio</a:t>
            </a:r>
            <a:r>
              <a:rPr lang="en-IT" sz="1000" dirty="0"/>
              <a:t>: </a:t>
            </a:r>
            <a:r>
              <a:rPr lang="it-IT" sz="1000" dirty="0"/>
              <a:t>-0.16	</a:t>
            </a:r>
            <a:r>
              <a:rPr lang="en-IT" sz="1000" b="1" dirty="0"/>
              <a:t>Sortino Ratio</a:t>
            </a:r>
            <a:r>
              <a:rPr lang="en-IT" sz="1000" dirty="0"/>
              <a:t>: </a:t>
            </a:r>
            <a:r>
              <a:rPr lang="it-IT" sz="1000" dirty="0"/>
              <a:t>-0.28</a:t>
            </a:r>
            <a:endParaRPr lang="en-IT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668086-C570-1476-61BE-BE18A6D30F2F}"/>
              </a:ext>
            </a:extLst>
          </p:cNvPr>
          <p:cNvSpPr txBox="1"/>
          <p:nvPr/>
        </p:nvSpPr>
        <p:spPr>
          <a:xfrm>
            <a:off x="8709910" y="4992466"/>
            <a:ext cx="3547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b="1" dirty="0"/>
              <a:t>Annualized Return</a:t>
            </a:r>
            <a:r>
              <a:rPr lang="en-IT" sz="1000" dirty="0"/>
              <a:t>: </a:t>
            </a:r>
            <a:r>
              <a:rPr lang="it-IT" sz="1000" dirty="0"/>
              <a:t>5.95</a:t>
            </a:r>
            <a:r>
              <a:rPr lang="en-IT" sz="1000" dirty="0"/>
              <a:t>%</a:t>
            </a:r>
            <a:r>
              <a:rPr lang="it-IT" sz="1000" dirty="0"/>
              <a:t>	</a:t>
            </a:r>
            <a:r>
              <a:rPr lang="en-IT" sz="1000" b="1" dirty="0"/>
              <a:t>Max Drawdown</a:t>
            </a:r>
            <a:r>
              <a:rPr lang="en-IT" sz="1000" dirty="0"/>
              <a:t>: </a:t>
            </a:r>
            <a:r>
              <a:rPr lang="it-IT" sz="1000" dirty="0"/>
              <a:t>11.13</a:t>
            </a:r>
            <a:r>
              <a:rPr lang="en-IT" sz="1000" dirty="0"/>
              <a:t>%</a:t>
            </a:r>
          </a:p>
          <a:p>
            <a:r>
              <a:rPr lang="en-IT" sz="1000" b="1" dirty="0"/>
              <a:t>Sharpe Ratio</a:t>
            </a:r>
            <a:r>
              <a:rPr lang="en-IT" sz="1000" dirty="0"/>
              <a:t>: </a:t>
            </a:r>
            <a:r>
              <a:rPr lang="it-IT" sz="1000" dirty="0"/>
              <a:t>0.49	</a:t>
            </a:r>
            <a:r>
              <a:rPr lang="en-IT" sz="1000" b="1" dirty="0"/>
              <a:t>Sortino Ratio</a:t>
            </a:r>
            <a:r>
              <a:rPr lang="en-IT" sz="1000" dirty="0"/>
              <a:t>: </a:t>
            </a:r>
            <a:r>
              <a:rPr lang="it-IT" sz="1000" dirty="0"/>
              <a:t>0.78</a:t>
            </a:r>
            <a:endParaRPr lang="en-IT" sz="1000" dirty="0"/>
          </a:p>
          <a:p>
            <a:endParaRPr lang="en-IT" sz="1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45A957-5E98-5B4E-69DA-8BBE21C14FFE}"/>
              </a:ext>
            </a:extLst>
          </p:cNvPr>
          <p:cNvCxnSpPr/>
          <p:nvPr/>
        </p:nvCxnSpPr>
        <p:spPr>
          <a:xfrm flipV="1">
            <a:off x="6308436" y="1768088"/>
            <a:ext cx="2239004" cy="293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604F8F-505B-190A-B397-0059C3603A43}"/>
              </a:ext>
            </a:extLst>
          </p:cNvPr>
          <p:cNvCxnSpPr/>
          <p:nvPr/>
        </p:nvCxnSpPr>
        <p:spPr>
          <a:xfrm flipV="1">
            <a:off x="7592291" y="4344390"/>
            <a:ext cx="868218" cy="120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E97E-23BA-D07E-F460-51457919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 on  OHLC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3EA1F-3800-F508-ECA8-66F18A579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E5886-02EC-B500-CA3D-AA8B20DD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93BBB-51A2-EFCA-E662-D967D925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7</a:t>
            </a:fld>
            <a:endParaRPr lang="it-IT"/>
          </a:p>
        </p:txBody>
      </p:sp>
      <p:pic>
        <p:nvPicPr>
          <p:cNvPr id="11" name="Picture 10" descr="A diagram of a mathematical problem&#10;&#10;AI-generated content may be incorrect.">
            <a:extLst>
              <a:ext uri="{FF2B5EF4-FFF2-40B4-BE49-F238E27FC236}">
                <a16:creationId xmlns:a16="http://schemas.microsoft.com/office/drawing/2014/main" id="{3F8F0591-1488-1FF1-6636-2EE3252B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158"/>
            <a:ext cx="8387110" cy="2551501"/>
          </a:xfrm>
          <a:prstGeom prst="rect">
            <a:avLst/>
          </a:prstGeom>
        </p:spPr>
      </p:pic>
      <p:pic>
        <p:nvPicPr>
          <p:cNvPr id="13" name="Graphic 12" descr="Brainstorm with solid fill">
            <a:extLst>
              <a:ext uri="{FF2B5EF4-FFF2-40B4-BE49-F238E27FC236}">
                <a16:creationId xmlns:a16="http://schemas.microsoft.com/office/drawing/2014/main" id="{5E6EFEB0-F2EE-2B82-57E3-E884D1C8E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3" y="1232693"/>
            <a:ext cx="597046" cy="597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F79EF8-97F2-DF9E-3A46-67ED1A242C65}"/>
              </a:ext>
            </a:extLst>
          </p:cNvPr>
          <p:cNvSpPr txBox="1"/>
          <p:nvPr/>
        </p:nvSpPr>
        <p:spPr>
          <a:xfrm>
            <a:off x="932009" y="1335541"/>
            <a:ext cx="903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 mutual influence among OHLC variables via dynamic multivariate model: </a:t>
            </a:r>
            <a:r>
              <a:rPr lang="en-US" b="1" dirty="0"/>
              <a:t>VAR</a:t>
            </a:r>
          </a:p>
          <a:p>
            <a:endParaRPr lang="en-US" dirty="0"/>
          </a:p>
        </p:txBody>
      </p:sp>
      <p:pic>
        <p:nvPicPr>
          <p:cNvPr id="16" name="Picture 15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374B64DB-57E9-8F6D-23FB-AE61694C0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5" t="17143" r="34235" b="69089"/>
          <a:stretch>
            <a:fillRect/>
          </a:stretch>
        </p:blipFill>
        <p:spPr>
          <a:xfrm>
            <a:off x="1540876" y="3050462"/>
            <a:ext cx="2354771" cy="1348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8B4337-DFF1-0F18-7E32-F49AA9DFA660}"/>
              </a:ext>
            </a:extLst>
          </p:cNvPr>
          <p:cNvSpPr txBox="1"/>
          <p:nvPr/>
        </p:nvSpPr>
        <p:spPr>
          <a:xfrm>
            <a:off x="294201" y="2718298"/>
            <a:ext cx="3899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Transformation to ensure  constraints satisfaction</a:t>
            </a:r>
          </a:p>
        </p:txBody>
      </p:sp>
      <p:pic>
        <p:nvPicPr>
          <p:cNvPr id="36" name="Picture 35" descr="A graph of different types of stock prices&#10;&#10;AI-generated content may be incorrect.">
            <a:extLst>
              <a:ext uri="{FF2B5EF4-FFF2-40B4-BE49-F238E27FC236}">
                <a16:creationId xmlns:a16="http://schemas.microsoft.com/office/drawing/2014/main" id="{D82660D2-209E-D724-00B0-B4F659CE3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81" y="1891400"/>
            <a:ext cx="2840259" cy="1784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Graphic 45" descr="Diamond Suit with solid fill">
            <a:extLst>
              <a:ext uri="{FF2B5EF4-FFF2-40B4-BE49-F238E27FC236}">
                <a16:creationId xmlns:a16="http://schemas.microsoft.com/office/drawing/2014/main" id="{467628FC-A7DF-4C27-10A4-9A1D3E89F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614" y="2877797"/>
            <a:ext cx="204222" cy="204222"/>
          </a:xfrm>
          <a:prstGeom prst="rect">
            <a:avLst/>
          </a:prstGeom>
        </p:spPr>
      </p:pic>
      <p:pic>
        <p:nvPicPr>
          <p:cNvPr id="55" name="Graphic 54" descr="Coins with solid fill">
            <a:extLst>
              <a:ext uri="{FF2B5EF4-FFF2-40B4-BE49-F238E27FC236}">
                <a16:creationId xmlns:a16="http://schemas.microsoft.com/office/drawing/2014/main" id="{6C35610D-0A60-7CA2-9692-55D3BA782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105" y="4871115"/>
            <a:ext cx="637808" cy="637808"/>
          </a:xfrm>
          <a:prstGeom prst="rect">
            <a:avLst/>
          </a:prstGeom>
        </p:spPr>
      </p:pic>
      <p:pic>
        <p:nvPicPr>
          <p:cNvPr id="57" name="Picture 56" descr="A black and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7ACC8006-130A-80B7-5DEF-6A3451C09B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25" y="5685315"/>
            <a:ext cx="3801949" cy="72006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3569BE0-57EA-B3F2-A931-3F89E411A796}"/>
              </a:ext>
            </a:extLst>
          </p:cNvPr>
          <p:cNvSpPr txBox="1"/>
          <p:nvPr/>
        </p:nvSpPr>
        <p:spPr>
          <a:xfrm>
            <a:off x="1417196" y="4845691"/>
            <a:ext cx="338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result on intraday  with fixed threshold strategy</a:t>
            </a:r>
          </a:p>
        </p:txBody>
      </p:sp>
      <p:pic>
        <p:nvPicPr>
          <p:cNvPr id="59" name="Picture 58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BFB18830-3E93-05BD-C496-918472AE29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3" y="3956698"/>
            <a:ext cx="5200741" cy="272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4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E3BE-D348-68C1-136B-418185DE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0EAA9-9417-9FAF-E3B8-352FD817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2446B-2D4B-0598-99A3-6FBB77761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76141-557E-ACC3-A336-AEE25A6C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8</a:t>
            </a:fld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295961-7713-DD4C-5EBD-2FA1D4021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Ilustration</a:t>
            </a:r>
            <a:endParaRPr lang="en-US" dirty="0"/>
          </a:p>
          <a:p>
            <a:r>
              <a:rPr lang="en-US" dirty="0"/>
              <a:t>New modeling paradigm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12AC4C-3838-67B6-A7D1-F6D14F639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7D3541-1757-3725-1ECF-A7BAB706E4D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5A02-10AD-CBB6-25EB-817A3232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trading strategy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F516A-480E-0767-9D85-5736F5C9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79B10-E84B-A154-61E0-AB7BE5A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55ED4-40D1-0092-A23A-84DCD101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9</a:t>
            </a:fld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31FBD6-CACE-64A4-CFDE-E0DC2E77AC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New trading strategy</a:t>
            </a:r>
          </a:p>
          <a:p>
            <a:r>
              <a:rPr lang="en-US" dirty="0"/>
              <a:t>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DD6CF2-E9F4-6D10-D4E1-F23262F8E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014C9E-49EB-33B2-8D52-DBF1DB49795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2377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0</TotalTime>
  <Words>1160</Words>
  <Application>Microsoft Office PowerPoint</Application>
  <PresentationFormat>Widescreen</PresentationFormat>
  <Paragraphs>154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Manrope</vt:lpstr>
      <vt:lpstr>Calibri</vt:lpstr>
      <vt:lpstr>Cambria Math</vt:lpstr>
      <vt:lpstr>Wingdings</vt:lpstr>
      <vt:lpstr>Interni</vt:lpstr>
      <vt:lpstr>Cover</vt:lpstr>
      <vt:lpstr>Nifty50  forecasting and trading strategies</vt:lpstr>
      <vt:lpstr>Data</vt:lpstr>
      <vt:lpstr>Linear  Model</vt:lpstr>
      <vt:lpstr>Absolute Change Threshold Strategy</vt:lpstr>
      <vt:lpstr>Fixed Threshold Sign Strategy</vt:lpstr>
      <vt:lpstr>(Conv-)LSTM</vt:lpstr>
      <vt:lpstr>VAR on  OHLC</vt:lpstr>
      <vt:lpstr>GARCH</vt:lpstr>
      <vt:lpstr>Probabilistic trading strategy</vt:lpstr>
      <vt:lpstr>Conclusion</vt:lpstr>
      <vt:lpstr>References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Claudio Barbieri</cp:lastModifiedBy>
  <cp:revision>192</cp:revision>
  <dcterms:created xsi:type="dcterms:W3CDTF">2024-06-28T15:03:44Z</dcterms:created>
  <dcterms:modified xsi:type="dcterms:W3CDTF">2025-06-21T12:37:58Z</dcterms:modified>
</cp:coreProperties>
</file>